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notesMasterIdLst>
    <p:notesMasterId r:id="rId22"/>
  </p:notesMasterIdLst>
  <p:sldIdLst>
    <p:sldId id="256" r:id="rId2"/>
    <p:sldId id="257" r:id="rId3"/>
    <p:sldId id="347" r:id="rId4"/>
    <p:sldId id="344" r:id="rId5"/>
    <p:sldId id="385" r:id="rId6"/>
    <p:sldId id="354" r:id="rId7"/>
    <p:sldId id="369" r:id="rId8"/>
    <p:sldId id="352" r:id="rId9"/>
    <p:sldId id="288" r:id="rId10"/>
    <p:sldId id="353" r:id="rId11"/>
    <p:sldId id="390" r:id="rId12"/>
    <p:sldId id="376" r:id="rId13"/>
    <p:sldId id="388" r:id="rId14"/>
    <p:sldId id="380" r:id="rId15"/>
    <p:sldId id="382" r:id="rId16"/>
    <p:sldId id="381" r:id="rId17"/>
    <p:sldId id="384" r:id="rId18"/>
    <p:sldId id="348" r:id="rId19"/>
    <p:sldId id="349" r:id="rId20"/>
    <p:sldId id="374" r:id="rId21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35" autoAdjust="0"/>
    <p:restoredTop sz="94619" autoAdjust="0"/>
  </p:normalViewPr>
  <p:slideViewPr>
    <p:cSldViewPr snapToGrid="0">
      <p:cViewPr varScale="1">
        <p:scale>
          <a:sx n="68" d="100"/>
          <a:sy n="68" d="100"/>
        </p:scale>
        <p:origin x="684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38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mp>
</file>

<file path=ppt/media/image10.jpg>
</file>

<file path=ppt/media/image11.jpeg>
</file>

<file path=ppt/media/image12.tmp>
</file>

<file path=ppt/media/image2.tmp>
</file>

<file path=ppt/media/image3.tmp>
</file>

<file path=ppt/media/image4.jpeg>
</file>

<file path=ppt/media/image5.tmp>
</file>

<file path=ppt/media/image6.tmp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AD020-3B7A-484E-AFD2-4D06A906C0ED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AD6B5-FB55-42DA-A9EA-C8E3C1A4C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959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518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761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251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62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43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4327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9017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2867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231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17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072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609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53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245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739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16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848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761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86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AD6B5-FB55-42DA-A9EA-C8E3C1A4C9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510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CC167-8099-4BBD-A79A-7C3747575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76F1-5E49-4ED4-B8C2-17880FEACB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95F58-000D-47FC-8432-D553C667C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D2461-01F2-4052-83B7-550095420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84EE8-96E8-4C96-B628-979ACC347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89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9AA6-35FB-4AF8-836B-8E3633CBD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5C7D8B-17FE-432F-A660-912CAD02C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346A1-10D1-4677-A7F4-E9CD9961B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2957D-3887-4CF4-9FA3-1D941EAD7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368FF-654A-41B6-BA4F-79280EFF9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63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811670-CD27-42DB-B6B5-0D33078B9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22C4E-47E7-45E3-A7BE-B416143EC6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32E4-385A-4842-BBD4-F23A62E62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08ECA-4417-4E67-BC0B-5C4C15D24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99E66A-CA0B-47E6-9FB2-F808D0C30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97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0BD13-AE09-4E5A-B026-2461436F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884C4-3EF4-4A0F-9DBB-3B89B6308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24C17-3B87-47D8-A076-A41FA882F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87AD4-6EF7-4E54-9B5A-2A48093FD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BBDFC-6EE0-4DB9-B745-9EF09BF4A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53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B9979-8E09-4D82-8DCB-472D59AAC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8EDD2-0228-41B0-AE93-F5839A714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BE8A9-6B1B-41FB-8003-C5D553F65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425A1-EA6A-4EAD-9948-4578AB677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E5EEB-DB0B-48CC-A6F6-B14C286A1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261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0A1E8-D454-4BA9-A128-473367B5E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F63E6-A76C-4C8F-A93D-C947F3F6DE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F0FF4B-B923-4EB9-9AD1-CEA701B23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185A5D-71F0-4DFF-B2FE-BCFE98B73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7082CC-FE8B-4A14-86C6-A20116DA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15A94D-395D-4E86-AF30-CC8064256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26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9A796-AA3E-405A-B7DA-4CA151402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7E681-0EF0-4B0D-A15A-F9BB59FC6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7C5E0B-10FF-4A96-BC4D-B7C4DA60C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5E7D4C-1785-4037-B69F-A935E3FCE3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02BA4A-BEFD-4190-8AD8-A70962A9D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1E1A38-18C8-4403-880C-C7167B55E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FD8CF9-676A-41DF-8491-EDAB64EDC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67CAE2-64FE-4D5F-8CAE-CCBE3CB9B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7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8F21F-F8BB-4769-A91C-5ECFDB6ED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03AF44-1056-4907-97CF-CBE7EDE52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325455-9DCD-4D09-9243-7567FEA50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64BD87-4C4B-46F3-95B5-0EA37AA2C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197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04D1B5-5286-4997-8204-C04AC1AA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6EE48E-D327-4567-8F2D-E248D742E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5C90F-869F-4AD3-B1B5-DCB015DA6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441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EFBA-4F3D-4ED0-AD4A-4E26E48A6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9FEFC-9EB3-49C5-A416-1A27BBFE6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4692E-A0CD-4854-8EAF-F02B149EE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1A9064-3BBE-4D9C-BAA4-5BCF4343B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606A4-4A42-49C3-AFD2-9306E6CD7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52CFA4-B544-48FF-A013-99D4E23CB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250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B225B-BB8D-4DE6-BDED-CC91C00CC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8FB1A2-A409-4B14-BD30-280ADD1CE9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5CC3-DF9A-4520-8E6B-11F13EE9D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99956-15BC-4F11-9D7A-497AF9D22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9FD3E9-5558-4D7F-ABA2-DC7F250C0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37FB9-93BD-4C64-AC41-AFCB9F81A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37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00EB5C-E608-4D32-A304-4ACE9074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26FF7-9288-4DD7-B147-4B8144017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626CF-EA04-4F0A-97AA-7E3C5634F1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F05C0-8725-4FDB-9C89-42BCE2409710}" type="datetimeFigureOut">
              <a:rPr lang="en-US" smtClean="0"/>
              <a:t>9/26/2018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7D32-EB63-4C70-89D1-835D2DDC50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4D0A0-96F2-4AC5-9FB8-821A27F2C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4C40C-D3E0-4883-BDB7-1850AC597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87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66872-ECD9-47C6-AA75-B2420414A0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173239"/>
            <a:ext cx="9682378" cy="3625914"/>
          </a:xfrm>
        </p:spPr>
        <p:txBody>
          <a:bodyPr/>
          <a:lstStyle/>
          <a:p>
            <a:pPr algn="ctr"/>
            <a:r>
              <a:rPr lang="en-US" dirty="0"/>
              <a:t>Low Dose Radiation</a:t>
            </a:r>
            <a:br>
              <a:rPr lang="en-US" dirty="0"/>
            </a:br>
            <a:r>
              <a:rPr lang="en-US" dirty="0"/>
              <a:t>in the </a:t>
            </a:r>
            <a:br>
              <a:rPr lang="en-US" dirty="0"/>
            </a:br>
            <a:r>
              <a:rPr lang="en-US" dirty="0"/>
              <a:t>Airline Industry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30F885-32C8-4A31-9201-048A3F5C4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373513"/>
            <a:ext cx="8825658" cy="903112"/>
          </a:xfrm>
        </p:spPr>
        <p:txBody>
          <a:bodyPr/>
          <a:lstStyle/>
          <a:p>
            <a:pPr algn="ctr"/>
            <a:r>
              <a:rPr lang="en-US"/>
              <a:t>Edward T. Bramlitt, PhD</a:t>
            </a:r>
          </a:p>
          <a:p>
            <a:endParaRPr lang="en-US" dirty="0"/>
          </a:p>
        </p:txBody>
      </p:sp>
      <p:pic>
        <p:nvPicPr>
          <p:cNvPr id="5" name="Content Placeholder 3" descr="airplane photos - - Yahoo Image Search Results - Mozilla Firefox">
            <a:extLst>
              <a:ext uri="{FF2B5EF4-FFF2-40B4-BE49-F238E27FC236}">
                <a16:creationId xmlns:a16="http://schemas.microsoft.com/office/drawing/2014/main" id="{5D07E948-109A-4E2A-AA2D-853D5C3459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2" t="15152" r="35579" b="34339"/>
          <a:stretch/>
        </p:blipFill>
        <p:spPr>
          <a:xfrm>
            <a:off x="1981199" y="609600"/>
            <a:ext cx="8229602" cy="5638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869EEB-9DA3-41C4-A145-8C6631C68718}"/>
              </a:ext>
            </a:extLst>
          </p:cNvPr>
          <p:cNvSpPr txBox="1"/>
          <p:nvPr/>
        </p:nvSpPr>
        <p:spPr>
          <a:xfrm>
            <a:off x="2703871" y="1229032"/>
            <a:ext cx="687531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Low Dose Radiation in the Airline Industry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59FE38-FEC6-4535-8F21-4C40C6FA3934}"/>
              </a:ext>
            </a:extLst>
          </p:cNvPr>
          <p:cNvSpPr txBox="1"/>
          <p:nvPr/>
        </p:nvSpPr>
        <p:spPr>
          <a:xfrm>
            <a:off x="4191000" y="5577840"/>
            <a:ext cx="4892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Edward T Bramlitt, PhD</a:t>
            </a:r>
          </a:p>
        </p:txBody>
      </p:sp>
    </p:spTree>
    <p:extLst>
      <p:ext uri="{BB962C8B-B14F-4D97-AF65-F5344CB8AC3E}">
        <p14:creationId xmlns:p14="http://schemas.microsoft.com/office/powerpoint/2010/main" val="3235988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56C1D-348A-45DA-A770-5AC816AFE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147" y="1589652"/>
            <a:ext cx="10621107" cy="253225"/>
          </a:xfrm>
        </p:spPr>
        <p:txBody>
          <a:bodyPr>
            <a:no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Radiation and Altitude (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hkft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)/Pressure (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hPa</a:t>
            </a:r>
            <a:r>
              <a:rPr lang="en-US" sz="4000" dirty="0"/>
              <a:t>)</a:t>
            </a:r>
            <a:br>
              <a:rPr lang="en-US" sz="4000" dirty="0"/>
            </a:br>
            <a:endParaRPr lang="en-US" sz="40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891B7E0-AC63-4AE6-927B-B6F61E8CE7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641051"/>
              </p:ext>
            </p:extLst>
          </p:nvPr>
        </p:nvGraphicFramePr>
        <p:xfrm>
          <a:off x="2078423" y="2044997"/>
          <a:ext cx="7668990" cy="35734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8165">
                  <a:extLst>
                    <a:ext uri="{9D8B030D-6E8A-4147-A177-3AD203B41FA5}">
                      <a16:colId xmlns:a16="http://schemas.microsoft.com/office/drawing/2014/main" val="117254799"/>
                    </a:ext>
                  </a:extLst>
                </a:gridCol>
                <a:gridCol w="1278165">
                  <a:extLst>
                    <a:ext uri="{9D8B030D-6E8A-4147-A177-3AD203B41FA5}">
                      <a16:colId xmlns:a16="http://schemas.microsoft.com/office/drawing/2014/main" val="797439676"/>
                    </a:ext>
                  </a:extLst>
                </a:gridCol>
                <a:gridCol w="1278165">
                  <a:extLst>
                    <a:ext uri="{9D8B030D-6E8A-4147-A177-3AD203B41FA5}">
                      <a16:colId xmlns:a16="http://schemas.microsoft.com/office/drawing/2014/main" val="2113959180"/>
                    </a:ext>
                  </a:extLst>
                </a:gridCol>
                <a:gridCol w="1278165">
                  <a:extLst>
                    <a:ext uri="{9D8B030D-6E8A-4147-A177-3AD203B41FA5}">
                      <a16:colId xmlns:a16="http://schemas.microsoft.com/office/drawing/2014/main" val="1125740538"/>
                    </a:ext>
                  </a:extLst>
                </a:gridCol>
                <a:gridCol w="1278165">
                  <a:extLst>
                    <a:ext uri="{9D8B030D-6E8A-4147-A177-3AD203B41FA5}">
                      <a16:colId xmlns:a16="http://schemas.microsoft.com/office/drawing/2014/main" val="2029727452"/>
                    </a:ext>
                  </a:extLst>
                </a:gridCol>
                <a:gridCol w="1278165">
                  <a:extLst>
                    <a:ext uri="{9D8B030D-6E8A-4147-A177-3AD203B41FA5}">
                      <a16:colId xmlns:a16="http://schemas.microsoft.com/office/drawing/2014/main" val="203271280"/>
                    </a:ext>
                  </a:extLst>
                </a:gridCol>
              </a:tblGrid>
              <a:tr h="5955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FL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15°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-20°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-40°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-56.7°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-60°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3215981"/>
                  </a:ext>
                </a:extLst>
              </a:tr>
              <a:tr h="5955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115(°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88.7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534950"/>
                  </a:ext>
                </a:extLst>
              </a:tr>
              <a:tr h="5955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95.5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6442207"/>
                  </a:ext>
                </a:extLst>
              </a:tr>
              <a:tr h="5955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140076"/>
                  </a:ext>
                </a:extLst>
              </a:tr>
              <a:tr h="5955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856915"/>
                  </a:ext>
                </a:extLst>
              </a:tr>
              <a:tr h="5955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5358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187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EEFC2-72FC-4163-A1E2-EA75F513E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912" y="463601"/>
            <a:ext cx="9360877" cy="10416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Radiation and Planes: Long-Haul; Polar</a:t>
            </a:r>
            <a:endParaRPr lang="en-US" sz="4000" dirty="0"/>
          </a:p>
        </p:txBody>
      </p:sp>
      <p:pic>
        <p:nvPicPr>
          <p:cNvPr id="3" name="Picture 2" descr="Real Time Flight Tracking from flightview - Mozilla Firefox">
            <a:extLst>
              <a:ext uri="{FF2B5EF4-FFF2-40B4-BE49-F238E27FC236}">
                <a16:creationId xmlns:a16="http://schemas.microsoft.com/office/drawing/2014/main" id="{E945DD22-93D0-4903-A3AC-03BCEBAEB3B0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98" t="22808" r="47031" b="31565"/>
          <a:stretch/>
        </p:blipFill>
        <p:spPr bwMode="auto">
          <a:xfrm>
            <a:off x="1955411" y="1634416"/>
            <a:ext cx="8020418" cy="46116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A18C9A-7BB2-414F-A3A9-D9DEAD29205F}"/>
              </a:ext>
            </a:extLst>
          </p:cNvPr>
          <p:cNvSpPr txBox="1"/>
          <p:nvPr/>
        </p:nvSpPr>
        <p:spPr>
          <a:xfrm>
            <a:off x="7737233" y="2138287"/>
            <a:ext cx="17443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Narrow" panose="020B0606020202030204" pitchFamily="34" charset="0"/>
              </a:rPr>
              <a:t>NPR &gt;78°N</a:t>
            </a:r>
          </a:p>
        </p:txBody>
      </p:sp>
    </p:spTree>
    <p:extLst>
      <p:ext uri="{BB962C8B-B14F-4D97-AF65-F5344CB8AC3E}">
        <p14:creationId xmlns:p14="http://schemas.microsoft.com/office/powerpoint/2010/main" val="421626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BA40-FF6D-4F20-B2CB-65BACF9E4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467" y="759416"/>
            <a:ext cx="7041049" cy="109383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Radiation Dose by Calculation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9262F-C4FC-4AFC-9E18-56267403E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089" y="2471372"/>
            <a:ext cx="5591956" cy="419548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US" sz="3600" dirty="0"/>
              <a:t>Flux</a:t>
            </a:r>
            <a:br>
              <a:rPr lang="en-US" sz="3600" dirty="0"/>
            </a:br>
            <a:endParaRPr lang="en-US" sz="3600" dirty="0"/>
          </a:p>
          <a:p>
            <a:pPr marL="457200" indent="-457200">
              <a:buFont typeface="+mj-lt"/>
              <a:buAutoNum type="arabicParenR"/>
            </a:pPr>
            <a:r>
              <a:rPr lang="en-US" sz="3600" dirty="0"/>
              <a:t>Exposure Time</a:t>
            </a:r>
            <a:br>
              <a:rPr lang="en-US" sz="3600" dirty="0"/>
            </a:br>
            <a:endParaRPr lang="en-US" sz="3600" dirty="0"/>
          </a:p>
          <a:p>
            <a:pPr marL="457200" indent="-457200">
              <a:buFont typeface="+mj-lt"/>
              <a:buAutoNum type="arabicParenR"/>
            </a:pPr>
            <a:r>
              <a:rPr lang="en-US" sz="3600" dirty="0"/>
              <a:t>Fluence-to-Dose Factor</a:t>
            </a:r>
          </a:p>
        </p:txBody>
      </p:sp>
    </p:spTree>
    <p:extLst>
      <p:ext uri="{BB962C8B-B14F-4D97-AF65-F5344CB8AC3E}">
        <p14:creationId xmlns:p14="http://schemas.microsoft.com/office/powerpoint/2010/main" val="3001947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C6BFD-F73D-4B86-9295-A6D0D8643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480" y="365125"/>
            <a:ext cx="7714957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13 May 2013 SGE Over USA</a:t>
            </a:r>
          </a:p>
        </p:txBody>
      </p:sp>
      <p:pic>
        <p:nvPicPr>
          <p:cNvPr id="4" name="Picture 3" descr="ESRL Global Monitoring Division - Global Radiation Group - Mozilla Firefox">
            <a:extLst>
              <a:ext uri="{FF2B5EF4-FFF2-40B4-BE49-F238E27FC236}">
                <a16:creationId xmlns:a16="http://schemas.microsoft.com/office/drawing/2014/main" id="{BA4762B4-A54A-4BA5-A051-21ABD7E44A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1" t="19833" r="19576" b="26370"/>
          <a:stretch/>
        </p:blipFill>
        <p:spPr>
          <a:xfrm>
            <a:off x="1085956" y="1575581"/>
            <a:ext cx="10200869" cy="451573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8AB678-1BFF-4EA2-86B0-6CA74A60DF44}"/>
              </a:ext>
            </a:extLst>
          </p:cNvPr>
          <p:cNvCxnSpPr>
            <a:cxnSpLocks/>
          </p:cNvCxnSpPr>
          <p:nvPr/>
        </p:nvCxnSpPr>
        <p:spPr>
          <a:xfrm flipH="1">
            <a:off x="1491175" y="5248138"/>
            <a:ext cx="9608235" cy="239154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DAE17E-85CD-4D59-BA19-64A6458B1058}"/>
              </a:ext>
            </a:extLst>
          </p:cNvPr>
          <p:cNvCxnSpPr>
            <a:cxnSpLocks/>
          </p:cNvCxnSpPr>
          <p:nvPr/>
        </p:nvCxnSpPr>
        <p:spPr>
          <a:xfrm rot="-60000" flipH="1">
            <a:off x="5457371" y="5245714"/>
            <a:ext cx="4192748" cy="36705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22BF2A-2FBC-4D7D-8617-6DC74F32836C}"/>
              </a:ext>
            </a:extLst>
          </p:cNvPr>
          <p:cNvCxnSpPr/>
          <p:nvPr/>
        </p:nvCxnSpPr>
        <p:spPr>
          <a:xfrm>
            <a:off x="1491175" y="5400208"/>
            <a:ext cx="10197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324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15244-A893-496D-A4FD-01E36375F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715" y="365125"/>
            <a:ext cx="7883769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13 May 2013 SGE Attenuation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FCF5E1-2BA8-4214-A76B-AD27E92F2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775" y="1637069"/>
            <a:ext cx="6106332" cy="457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964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193A0-EC3D-4AD9-8331-24F9B964B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4651" y="309965"/>
            <a:ext cx="6696766" cy="97639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Air Pressure Over Miami, FL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D07DA0-B8B7-4C9F-A5BE-57A1E4EFD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643" y="1494202"/>
            <a:ext cx="7357403" cy="476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69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30CB7-E8D7-45FF-81F5-2A2449279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710" y="365125"/>
            <a:ext cx="9111711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Velocities West and SGE Exposure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41FA1A-8855-43CB-AC77-7DFC93B2B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853" y="1889626"/>
            <a:ext cx="6695267" cy="41915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620992-05CB-4D63-A27A-227C812C47EE}"/>
              </a:ext>
            </a:extLst>
          </p:cNvPr>
          <p:cNvSpPr txBox="1"/>
          <p:nvPr/>
        </p:nvSpPr>
        <p:spPr>
          <a:xfrm>
            <a:off x="8555065" y="2991168"/>
            <a:ext cx="2798735" cy="185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3200" baseline="-250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  <a:r>
              <a:rPr lang="en-US" sz="32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32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US" sz="3200" baseline="-250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32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32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/(V</a:t>
            </a:r>
            <a:r>
              <a:rPr lang="en-US" sz="3200" baseline="-250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3200" dirty="0">
                <a:latin typeface="Arial Narrow" panose="020B0606020202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sz="32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US" sz="3200" baseline="-250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32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3200" baseline="-250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32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32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US" sz="3200" baseline="-250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32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3200" dirty="0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/(</a:t>
            </a:r>
            <a:r>
              <a:rPr lang="en-US" sz="32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US" sz="3200" baseline="-250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32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+V</a:t>
            </a:r>
            <a:r>
              <a:rPr lang="en-US" sz="3200" baseline="-25000" dirty="0" err="1">
                <a:latin typeface="Arial Narrow" panose="020B0606020202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endParaRPr lang="en-US" sz="3200" baseline="-25000" dirty="0">
              <a:latin typeface="Arial Narrow" panose="020B0606020202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dirty="0">
                <a:latin typeface="Arial Narrow" panose="020B0606020202030204" pitchFamily="34" charset="0"/>
                <a:cs typeface="Times New Roman" panose="02020603050405020304" pitchFamily="18" charset="0"/>
              </a:rPr>
              <a:t>R = 6 Hours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12228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E02EB-DB07-436E-A28B-DDA556F4C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402" y="1012240"/>
            <a:ext cx="6854681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 at GOES, 8 Jan 2014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B69B163-EB9A-4D9D-9978-EDE172557F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999080"/>
              </p:ext>
            </p:extLst>
          </p:nvPr>
        </p:nvGraphicFramePr>
        <p:xfrm>
          <a:off x="956604" y="2599330"/>
          <a:ext cx="10691445" cy="3132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618">
                  <a:extLst>
                    <a:ext uri="{9D8B030D-6E8A-4147-A177-3AD203B41FA5}">
                      <a16:colId xmlns:a16="http://schemas.microsoft.com/office/drawing/2014/main" val="2676035716"/>
                    </a:ext>
                  </a:extLst>
                </a:gridCol>
                <a:gridCol w="872196">
                  <a:extLst>
                    <a:ext uri="{9D8B030D-6E8A-4147-A177-3AD203B41FA5}">
                      <a16:colId xmlns:a16="http://schemas.microsoft.com/office/drawing/2014/main" val="2192130831"/>
                    </a:ext>
                  </a:extLst>
                </a:gridCol>
                <a:gridCol w="1138723">
                  <a:extLst>
                    <a:ext uri="{9D8B030D-6E8A-4147-A177-3AD203B41FA5}">
                      <a16:colId xmlns:a16="http://schemas.microsoft.com/office/drawing/2014/main" val="2497937984"/>
                    </a:ext>
                  </a:extLst>
                </a:gridCol>
                <a:gridCol w="1285864">
                  <a:extLst>
                    <a:ext uri="{9D8B030D-6E8A-4147-A177-3AD203B41FA5}">
                      <a16:colId xmlns:a16="http://schemas.microsoft.com/office/drawing/2014/main" val="967360385"/>
                    </a:ext>
                  </a:extLst>
                </a:gridCol>
                <a:gridCol w="1126937">
                  <a:extLst>
                    <a:ext uri="{9D8B030D-6E8A-4147-A177-3AD203B41FA5}">
                      <a16:colId xmlns:a16="http://schemas.microsoft.com/office/drawing/2014/main" val="2205390417"/>
                    </a:ext>
                  </a:extLst>
                </a:gridCol>
                <a:gridCol w="1126937">
                  <a:extLst>
                    <a:ext uri="{9D8B030D-6E8A-4147-A177-3AD203B41FA5}">
                      <a16:colId xmlns:a16="http://schemas.microsoft.com/office/drawing/2014/main" val="2591023823"/>
                    </a:ext>
                  </a:extLst>
                </a:gridCol>
                <a:gridCol w="1469121">
                  <a:extLst>
                    <a:ext uri="{9D8B030D-6E8A-4147-A177-3AD203B41FA5}">
                      <a16:colId xmlns:a16="http://schemas.microsoft.com/office/drawing/2014/main" val="1582918674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180514535"/>
                    </a:ext>
                  </a:extLst>
                </a:gridCol>
                <a:gridCol w="1223889">
                  <a:extLst>
                    <a:ext uri="{9D8B030D-6E8A-4147-A177-3AD203B41FA5}">
                      <a16:colId xmlns:a16="http://schemas.microsoft.com/office/drawing/2014/main" val="1760559469"/>
                    </a:ext>
                  </a:extLst>
                </a:gridCol>
              </a:tblGrid>
              <a:tr h="80394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 Narrow" panose="020B0606020202030204" pitchFamily="34" charset="0"/>
                        </a:rPr>
                        <a:t>Chan</a:t>
                      </a:r>
                    </a:p>
                    <a:p>
                      <a:r>
                        <a:rPr lang="en-US" sz="2000" dirty="0">
                          <a:latin typeface="Arial Narrow" panose="020B0606020202030204" pitchFamily="34" charset="0"/>
                        </a:rPr>
                        <a:t>(#)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NOAA</a:t>
                      </a:r>
                    </a:p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(MeV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NASA</a:t>
                      </a:r>
                    </a:p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(MeV)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FWHM</a:t>
                      </a:r>
                    </a:p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(</a:t>
                      </a:r>
                      <a:r>
                        <a:rPr lang="en-US" sz="2000" dirty="0" err="1">
                          <a:latin typeface="Arial Narrow" panose="020B0606020202030204" pitchFamily="34" charset="0"/>
                        </a:rPr>
                        <a:t>Hr</a:t>
                      </a:r>
                      <a:r>
                        <a:rPr lang="en-US" sz="2000" dirty="0">
                          <a:latin typeface="Arial Narrow" panose="020B060602020203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Peak</a:t>
                      </a:r>
                    </a:p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(m/d/y)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Peak</a:t>
                      </a:r>
                    </a:p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(</a:t>
                      </a:r>
                      <a:r>
                        <a:rPr lang="en-US" sz="2000" dirty="0" err="1">
                          <a:latin typeface="Arial Narrow" panose="020B0606020202030204" pitchFamily="34" charset="0"/>
                        </a:rPr>
                        <a:t>h:m</a:t>
                      </a:r>
                      <a:r>
                        <a:rPr lang="en-US" sz="2000" dirty="0">
                          <a:latin typeface="Arial Narrow" panose="020B060602020203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NO-Pace</a:t>
                      </a:r>
                    </a:p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(min AU</a:t>
                      </a:r>
                      <a:r>
                        <a:rPr lang="en-US" sz="2000" baseline="30000" dirty="0">
                          <a:latin typeface="Arial Narrow" panose="020B0606020202030204" pitchFamily="34" charset="0"/>
                        </a:rPr>
                        <a:t>-1</a:t>
                      </a:r>
                      <a:r>
                        <a:rPr lang="en-US" sz="2000" dirty="0">
                          <a:latin typeface="Arial Narrow" panose="020B060602020203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NA-Pace</a:t>
                      </a:r>
                    </a:p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(min AU</a:t>
                      </a:r>
                      <a:r>
                        <a:rPr lang="en-US" sz="2000" baseline="30000" dirty="0">
                          <a:latin typeface="Arial Narrow" panose="020B0606020202030204" pitchFamily="34" charset="0"/>
                        </a:rPr>
                        <a:t>-1</a:t>
                      </a:r>
                      <a:endParaRPr lang="en-US" sz="2000" dirty="0">
                        <a:latin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latin typeface="Arial Narrow" panose="020B0606020202030204" pitchFamily="34" charset="0"/>
                        </a:rPr>
                        <a:t>MaxFlux</a:t>
                      </a:r>
                      <a:endParaRPr lang="en-US" sz="2000" dirty="0">
                        <a:latin typeface="Arial Narrow" panose="020B0606020202030204" pitchFamily="34" charset="0"/>
                      </a:endParaRPr>
                    </a:p>
                    <a:p>
                      <a:pPr algn="ctr"/>
                      <a:r>
                        <a:rPr lang="en-US" sz="2000" dirty="0">
                          <a:latin typeface="Arial Narrow" panose="020B0606020202030204" pitchFamily="34" charset="0"/>
                        </a:rPr>
                        <a:t>(pfu)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738702"/>
                  </a:ext>
                </a:extLst>
              </a:tr>
              <a:tr h="465778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1/8/14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21:15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53.4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53.4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639369"/>
                  </a:ext>
                </a:extLst>
              </a:tr>
              <a:tr h="465778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P4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1/8/14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37.1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695095"/>
                  </a:ext>
                </a:extLst>
              </a:tr>
              <a:tr h="465778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P5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63.1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56.6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1/8/14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696237"/>
                  </a:ext>
                </a:extLst>
              </a:tr>
              <a:tr h="465778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P6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1/8/14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2:25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15.8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0.045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11166"/>
                  </a:ext>
                </a:extLst>
              </a:tr>
              <a:tr h="465778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P7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433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1/8/14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12.9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0.01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0635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7026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F67C8-3268-47A7-BEAD-E0BD21C7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981" y="869538"/>
            <a:ext cx="6693568" cy="1425844"/>
          </a:xfrm>
        </p:spPr>
        <p:txBody>
          <a:bodyPr/>
          <a:lstStyle/>
          <a:p>
            <a:r>
              <a:rPr lang="en-US" dirty="0">
                <a:ln>
                  <a:solidFill>
                    <a:schemeClr val="accent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2018 Dose &gt;1985 </a:t>
            </a:r>
            <a:r>
              <a:rPr lang="en-US" dirty="0">
                <a:ln>
                  <a:solidFill>
                    <a:schemeClr val="accent1">
                      <a:alpha val="91000"/>
                    </a:scheme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Dose:</a:t>
            </a:r>
            <a:endParaRPr lang="en-US" dirty="0">
              <a:ln>
                <a:solidFill>
                  <a:schemeClr val="accent1"/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B68F1-E3F2-4CC2-848A-AF956B1F6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4919" y="1937288"/>
            <a:ext cx="7310502" cy="3532414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arenR"/>
            </a:pPr>
            <a:endParaRPr lang="en-US" dirty="0"/>
          </a:p>
          <a:p>
            <a:pPr marL="514350" indent="-514350">
              <a:buFont typeface="+mj-lt"/>
              <a:buAutoNum type="arabicParenR"/>
            </a:pPr>
            <a:r>
              <a:rPr lang="en-US" sz="3200" dirty="0"/>
              <a:t>More sources than GCR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3200" dirty="0"/>
              <a:t>Long-haul flights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3200" dirty="0"/>
              <a:t>Polar-route flights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3200" dirty="0"/>
              <a:t>More planes cruise with less air shielding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3200" dirty="0"/>
              <a:t>More air travelers get dose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3200" dirty="0"/>
              <a:t> More crewmember exposures &gt;40 years</a:t>
            </a:r>
          </a:p>
        </p:txBody>
      </p:sp>
    </p:spTree>
    <p:extLst>
      <p:ext uri="{BB962C8B-B14F-4D97-AF65-F5344CB8AC3E}">
        <p14:creationId xmlns:p14="http://schemas.microsoft.com/office/powerpoint/2010/main" val="4277375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49DEF-388E-4FB2-AC2A-06C167C74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3729" y="712762"/>
            <a:ext cx="8441618" cy="662905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Risk Models and the </a:t>
            </a: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Real World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60558-D656-4AA3-B938-5FDA056BD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439" y="1582994"/>
            <a:ext cx="9489415" cy="4665406"/>
          </a:xfrm>
        </p:spPr>
        <p:txBody>
          <a:bodyPr>
            <a:normAutofit/>
          </a:bodyPr>
          <a:lstStyle/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6C0594E-1A7D-4C16-A67B-F3A7482BCC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33"/>
          <a:stretch/>
        </p:blipFill>
        <p:spPr>
          <a:xfrm>
            <a:off x="1605542" y="1558388"/>
            <a:ext cx="4035602" cy="3239038"/>
          </a:xfrm>
          <a:prstGeom prst="rect">
            <a:avLst/>
          </a:prstGeom>
        </p:spPr>
      </p:pic>
      <p:pic>
        <p:nvPicPr>
          <p:cNvPr id="5" name="Picture 6" descr="Flight Attendant &amp; Inflight O... - United Airlines Office Photo ...">
            <a:extLst>
              <a:ext uri="{FF2B5EF4-FFF2-40B4-BE49-F238E27FC236}">
                <a16:creationId xmlns:a16="http://schemas.microsoft.com/office/drawing/2014/main" id="{897BBFBC-8AD6-41DA-B1F3-F14CE4912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373" y="1566360"/>
            <a:ext cx="4190475" cy="323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2E4E611-9881-4475-B0F8-A96DE90DF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97203"/>
              </p:ext>
            </p:extLst>
          </p:nvPr>
        </p:nvGraphicFramePr>
        <p:xfrm>
          <a:off x="1153552" y="5004753"/>
          <a:ext cx="9827038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2975">
                  <a:extLst>
                    <a:ext uri="{9D8B030D-6E8A-4147-A177-3AD203B41FA5}">
                      <a16:colId xmlns:a16="http://schemas.microsoft.com/office/drawing/2014/main" val="1459277922"/>
                    </a:ext>
                  </a:extLst>
                </a:gridCol>
                <a:gridCol w="5124063">
                  <a:extLst>
                    <a:ext uri="{9D8B030D-6E8A-4147-A177-3AD203B41FA5}">
                      <a16:colId xmlns:a16="http://schemas.microsoft.com/office/drawing/2014/main" val="25995306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Bad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Uncertain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030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94508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13A9C59-BC32-44FA-84BA-E8FA65E3B7D3}"/>
              </a:ext>
            </a:extLst>
          </p:cNvPr>
          <p:cNvSpPr txBox="1"/>
          <p:nvPr/>
        </p:nvSpPr>
        <p:spPr>
          <a:xfrm>
            <a:off x="2771339" y="4332845"/>
            <a:ext cx="191320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Ra Dial Painter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74D08-D37C-47ED-BEB9-26465C186A9A}"/>
              </a:ext>
            </a:extLst>
          </p:cNvPr>
          <p:cNvSpPr txBox="1"/>
          <p:nvPr/>
        </p:nvSpPr>
        <p:spPr>
          <a:xfrm>
            <a:off x="7343337" y="4332845"/>
            <a:ext cx="199761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Flight Attendant</a:t>
            </a:r>
          </a:p>
        </p:txBody>
      </p:sp>
    </p:spTree>
    <p:extLst>
      <p:ext uri="{BB962C8B-B14F-4D97-AF65-F5344CB8AC3E}">
        <p14:creationId xmlns:p14="http://schemas.microsoft.com/office/powerpoint/2010/main" val="1664576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205B3-CCD9-4C50-9B5B-DD27BA2F3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NUWAX-1981</a:t>
            </a:r>
          </a:p>
        </p:txBody>
      </p:sp>
      <p:pic>
        <p:nvPicPr>
          <p:cNvPr id="5" name="Content Placeholder 4" descr="NUWAX-83 DOCUMENTARY - NUCLEAR WEAPONS ACCIDENT EXERCISE - Bing video - Mozilla Firefox">
            <a:extLst>
              <a:ext uri="{FF2B5EF4-FFF2-40B4-BE49-F238E27FC236}">
                <a16:creationId xmlns:a16="http://schemas.microsoft.com/office/drawing/2014/main" id="{3E4CE2DA-111A-4657-ABA9-F51B4D1247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95" t="25876" r="36036" b="40744"/>
          <a:stretch/>
        </p:blipFill>
        <p:spPr>
          <a:xfrm>
            <a:off x="2131300" y="1569156"/>
            <a:ext cx="7871836" cy="4628444"/>
          </a:xfrm>
        </p:spPr>
      </p:pic>
    </p:spTree>
    <p:extLst>
      <p:ext uri="{BB962C8B-B14F-4D97-AF65-F5344CB8AC3E}">
        <p14:creationId xmlns:p14="http://schemas.microsoft.com/office/powerpoint/2010/main" val="2211945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hotos of airplanes landing - Bing images - Mozilla Firefox">
            <a:extLst>
              <a:ext uri="{FF2B5EF4-FFF2-40B4-BE49-F238E27FC236}">
                <a16:creationId xmlns:a16="http://schemas.microsoft.com/office/drawing/2014/main" id="{3ACC96FF-E8D3-440B-994E-DD11801BE445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85" t="24419" r="9295" b="24954"/>
          <a:stretch/>
        </p:blipFill>
        <p:spPr bwMode="auto">
          <a:xfrm>
            <a:off x="1394849" y="759417"/>
            <a:ext cx="9314481" cy="53624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4DC95E-F739-4581-A65B-8AAA04C3C4D7}"/>
              </a:ext>
            </a:extLst>
          </p:cNvPr>
          <p:cNvSpPr txBox="1"/>
          <p:nvPr/>
        </p:nvSpPr>
        <p:spPr>
          <a:xfrm>
            <a:off x="6830698" y="1682159"/>
            <a:ext cx="2851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The End?</a:t>
            </a:r>
          </a:p>
        </p:txBody>
      </p:sp>
    </p:spTree>
    <p:extLst>
      <p:ext uri="{BB962C8B-B14F-4D97-AF65-F5344CB8AC3E}">
        <p14:creationId xmlns:p14="http://schemas.microsoft.com/office/powerpoint/2010/main" val="2318497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F1DFA9-954D-474C-BE0F-DDFEC0221F88}"/>
              </a:ext>
            </a:extLst>
          </p:cNvPr>
          <p:cNvSpPr txBox="1"/>
          <p:nvPr/>
        </p:nvSpPr>
        <p:spPr>
          <a:xfrm flipH="1">
            <a:off x="6741762" y="1395776"/>
            <a:ext cx="49168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DC-SFO mSv exceeds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NUWAX-81 mSv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E55D39-20EC-467A-A101-4ED859D80F30}"/>
              </a:ext>
            </a:extLst>
          </p:cNvPr>
          <p:cNvSpPr txBox="1"/>
          <p:nvPr/>
        </p:nvSpPr>
        <p:spPr>
          <a:xfrm>
            <a:off x="886120" y="3840483"/>
            <a:ext cx="1036340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FAA 1978 Report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                 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Pilots	         Flight Attendants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                 1.58 mSv		1.60 mSv </a:t>
            </a:r>
            <a:endParaRPr lang="en-US" sz="3200" dirty="0"/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endParaRPr lang="en-US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5D4384-CA39-4756-B346-2CD86CE51DA6}"/>
              </a:ext>
            </a:extLst>
          </p:cNvPr>
          <p:cNvSpPr/>
          <p:nvPr/>
        </p:nvSpPr>
        <p:spPr>
          <a:xfrm>
            <a:off x="886120" y="777053"/>
            <a:ext cx="5081047" cy="256946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photos of golden gate bridge - Bing images - Mozilla Firefox">
            <a:extLst>
              <a:ext uri="{FF2B5EF4-FFF2-40B4-BE49-F238E27FC236}">
                <a16:creationId xmlns:a16="http://schemas.microsoft.com/office/drawing/2014/main" id="{93D949BF-9BA9-462C-B83A-29CD0A00FA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30" t="34527" r="30093" b="24091"/>
          <a:stretch/>
        </p:blipFill>
        <p:spPr>
          <a:xfrm>
            <a:off x="1014011" y="857839"/>
            <a:ext cx="4833521" cy="2427222"/>
          </a:xfrm>
          <a:prstGeom prst="rect">
            <a:avLst/>
          </a:prstGeom>
        </p:spPr>
      </p:pic>
      <p:pic>
        <p:nvPicPr>
          <p:cNvPr id="9" name="Picture 8" descr="photos of golden gate bridge - Bing images - Mozilla Firefox">
            <a:extLst>
              <a:ext uri="{FF2B5EF4-FFF2-40B4-BE49-F238E27FC236}">
                <a16:creationId xmlns:a16="http://schemas.microsoft.com/office/drawing/2014/main" id="{D4096055-F183-4DB0-9748-88B4FF54C3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30" t="34527" r="30093" b="24091"/>
          <a:stretch/>
        </p:blipFill>
        <p:spPr>
          <a:xfrm>
            <a:off x="1061147" y="920842"/>
            <a:ext cx="4708058" cy="236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068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8998-E03C-4CE8-A750-A074034BE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355" y="1061156"/>
            <a:ext cx="5887036" cy="129704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1985 Dose &gt;1978 Dose: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808C8-3C47-4118-B276-5221DC371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0065" y="2641728"/>
            <a:ext cx="7736306" cy="2589420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arenR"/>
            </a:pPr>
            <a:r>
              <a:rPr lang="en-US" sz="3200" dirty="0"/>
              <a:t>Planes are flying higher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3200" dirty="0"/>
              <a:t> USA has international high-latitude flights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3200" dirty="0"/>
              <a:t>Flight attendants work &gt;60 hours monthly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3200" dirty="0"/>
              <a:t>Solar radiation events happen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3200" dirty="0"/>
              <a:t>Crewmembers work while pregnant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708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CDDE7-AC85-4247-AF0B-B0A2BFD8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3790" y="1082581"/>
            <a:ext cx="8544952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FAA says (3/3/1986) it will: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8A8EF-910D-4DAA-AAB4-73DC2A3F5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888" y="2613414"/>
            <a:ext cx="10114672" cy="271824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sz="3200" dirty="0"/>
              <a:t>Advise airlines to promote radiation safety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3200" dirty="0"/>
              <a:t>Advise crewmembers to limit dose by schedule choice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3200" dirty="0"/>
              <a:t>Inform crewmembers about radiation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3200" dirty="0"/>
              <a:t>Inform crewmembers of estimated flight doses</a:t>
            </a:r>
          </a:p>
          <a:p>
            <a:pPr marL="514350" indent="-514350">
              <a:buFont typeface="+mj-lt"/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27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69974-8A12-4F67-930C-D26D0D962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994" y="625642"/>
            <a:ext cx="8420400" cy="850232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FAA Advisory Circular (AC) 1990 Extract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EFA1E32-4345-4732-9205-A2696D1266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8432505"/>
              </p:ext>
            </p:extLst>
          </p:nvPr>
        </p:nvGraphicFramePr>
        <p:xfrm>
          <a:off x="984738" y="1498987"/>
          <a:ext cx="10114670" cy="4871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9475">
                  <a:extLst>
                    <a:ext uri="{9D8B030D-6E8A-4147-A177-3AD203B41FA5}">
                      <a16:colId xmlns:a16="http://schemas.microsoft.com/office/drawing/2014/main" val="200087229"/>
                    </a:ext>
                  </a:extLst>
                </a:gridCol>
                <a:gridCol w="1938319">
                  <a:extLst>
                    <a:ext uri="{9D8B030D-6E8A-4147-A177-3AD203B41FA5}">
                      <a16:colId xmlns:a16="http://schemas.microsoft.com/office/drawing/2014/main" val="1092155528"/>
                    </a:ext>
                  </a:extLst>
                </a:gridCol>
                <a:gridCol w="1733394">
                  <a:extLst>
                    <a:ext uri="{9D8B030D-6E8A-4147-A177-3AD203B41FA5}">
                      <a16:colId xmlns:a16="http://schemas.microsoft.com/office/drawing/2014/main" val="3511795746"/>
                    </a:ext>
                  </a:extLst>
                </a:gridCol>
                <a:gridCol w="1569563">
                  <a:extLst>
                    <a:ext uri="{9D8B030D-6E8A-4147-A177-3AD203B41FA5}">
                      <a16:colId xmlns:a16="http://schemas.microsoft.com/office/drawing/2014/main" val="2835236986"/>
                    </a:ext>
                  </a:extLst>
                </a:gridCol>
                <a:gridCol w="1877201">
                  <a:extLst>
                    <a:ext uri="{9D8B030D-6E8A-4147-A177-3AD203B41FA5}">
                      <a16:colId xmlns:a16="http://schemas.microsoft.com/office/drawing/2014/main" val="2868745842"/>
                    </a:ext>
                  </a:extLst>
                </a:gridCol>
                <a:gridCol w="1726718">
                  <a:extLst>
                    <a:ext uri="{9D8B030D-6E8A-4147-A177-3AD203B41FA5}">
                      <a16:colId xmlns:a16="http://schemas.microsoft.com/office/drawing/2014/main" val="1976895647"/>
                    </a:ext>
                  </a:extLst>
                </a:gridCol>
              </a:tblGrid>
              <a:tr h="42028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` AC  </a:t>
                      </a:r>
                    </a:p>
                    <a:p>
                      <a:pPr algn="ctr"/>
                      <a:r>
                        <a:rPr lang="en-US" sz="2000" dirty="0"/>
                        <a:t>(#)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Depart-Arrive</a:t>
                      </a:r>
                    </a:p>
                    <a:p>
                      <a:r>
                        <a:rPr lang="en-US" sz="2000" dirty="0"/>
                        <a:t>(City Code)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Air 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Hr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Block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Hr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(Rate</a:t>
                      </a:r>
                    </a:p>
                    <a:p>
                      <a:pPr algn="ctr"/>
                      <a:r>
                        <a:rPr lang="en-US" sz="2000" dirty="0"/>
                        <a:t>(µ</a:t>
                      </a:r>
                      <a:r>
                        <a:rPr lang="en-US" sz="2000" dirty="0" err="1"/>
                        <a:t>Sv</a:t>
                      </a:r>
                      <a:r>
                        <a:rPr lang="en-US" sz="2000" dirty="0"/>
                        <a:t> Block</a:t>
                      </a:r>
                      <a:r>
                        <a:rPr lang="en-US" sz="2000" baseline="30000" dirty="0"/>
                        <a:t>-1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Dose</a:t>
                      </a:r>
                    </a:p>
                    <a:p>
                      <a:pPr algn="ctr"/>
                      <a:r>
                        <a:rPr lang="en-US" sz="2000" dirty="0"/>
                        <a:t>(mSv An</a:t>
                      </a:r>
                      <a:r>
                        <a:rPr lang="en-US" sz="2000" baseline="30000" dirty="0"/>
                        <a:t>-1</a:t>
                      </a:r>
                      <a:r>
                        <a:rPr lang="en-US" sz="20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997557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IAD-LAX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1208193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MSP-JFKT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658190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ATH-JFK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9.4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9.7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9.1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279278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LON-ORD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7.8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7.1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851336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LAX-NRT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11.7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3323016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STL-TUL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923334"/>
                  </a:ext>
                </a:extLst>
              </a:tr>
              <a:tr h="42028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DEN-MSP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973226"/>
                  </a:ext>
                </a:extLst>
              </a:tr>
              <a:tr h="484945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32 flights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latin typeface="Arial Narrow" panose="020B0606020202030204" pitchFamily="34" charset="0"/>
                        </a:rPr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5.5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4.7 ±  2.2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306318"/>
                  </a:ext>
                </a:extLst>
              </a:tr>
              <a:tr h="484945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Narrow" panose="020B0606020202030204" pitchFamily="34" charset="0"/>
                        </a:rPr>
                        <a:t>27 flights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latin typeface="Arial Narrow" panose="020B0606020202030204" pitchFamily="34" charset="0"/>
                        </a:rPr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5.8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 Narrow" panose="020B0606020202030204" pitchFamily="34" charset="0"/>
                        </a:rPr>
                        <a:t>3.8 ± 1.4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1615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7629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5AC4D-DB1B-42D4-BC78-A60E209B7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Dying to Fly, FAA 1990 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322D4-CCB6-40ED-93C0-23A930EA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1890794"/>
            <a:ext cx="10193045" cy="3722179"/>
          </a:xfrm>
        </p:spPr>
        <p:txBody>
          <a:bodyPr/>
          <a:lstStyle/>
          <a:p>
            <a:r>
              <a:rPr lang="en-US" sz="2800" dirty="0"/>
              <a:t>Cancer deaths/1,000 = AD×6.3×Y/100</a:t>
            </a:r>
          </a:p>
          <a:p>
            <a:r>
              <a:rPr lang="en-US" sz="2800" dirty="0"/>
              <a:t>Annual </a:t>
            </a:r>
            <a:r>
              <a:rPr lang="en-US" sz="2800"/>
              <a:t>Dose AD </a:t>
            </a:r>
            <a:r>
              <a:rPr lang="en-US" sz="2800" dirty="0"/>
              <a:t>= 5.0 mSv</a:t>
            </a:r>
          </a:p>
          <a:p>
            <a:r>
              <a:rPr lang="en-US" sz="2800" dirty="0"/>
              <a:t> Years Y = 20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63ACD4F-8985-412D-82F8-9720C4575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503857"/>
              </p:ext>
            </p:extLst>
          </p:nvPr>
        </p:nvGraphicFramePr>
        <p:xfrm>
          <a:off x="2053883" y="3853116"/>
          <a:ext cx="8173330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2138">
                  <a:extLst>
                    <a:ext uri="{9D8B030D-6E8A-4147-A177-3AD203B41FA5}">
                      <a16:colId xmlns:a16="http://schemas.microsoft.com/office/drawing/2014/main" val="3623102044"/>
                    </a:ext>
                  </a:extLst>
                </a:gridCol>
                <a:gridCol w="2875596">
                  <a:extLst>
                    <a:ext uri="{9D8B030D-6E8A-4147-A177-3AD203B41FA5}">
                      <a16:colId xmlns:a16="http://schemas.microsoft.com/office/drawing/2014/main" val="1144261233"/>
                    </a:ext>
                  </a:extLst>
                </a:gridCol>
                <a:gridCol w="2875596">
                  <a:extLst>
                    <a:ext uri="{9D8B030D-6E8A-4147-A177-3AD203B41FA5}">
                      <a16:colId xmlns:a16="http://schemas.microsoft.com/office/drawing/2014/main" val="753026024"/>
                    </a:ext>
                  </a:extLst>
                </a:gridCol>
              </a:tblGrid>
              <a:tr h="357326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Deaths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err="1"/>
                        <a:t>Deathse</a:t>
                      </a:r>
                      <a:r>
                        <a:rPr lang="en-US" sz="3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012172"/>
                  </a:ext>
                </a:extLst>
              </a:tr>
              <a:tr h="357326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Flying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218302"/>
                  </a:ext>
                </a:extLst>
              </a:tr>
              <a:tr h="357326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Not Flying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220 Males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 188 Females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3744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87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EFE33-A0E1-4CF8-A157-8FC86BCF7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531" y="433952"/>
            <a:ext cx="6957447" cy="794259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Sources Exposing Flights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B35A741-D65A-4CB7-9D36-2A3FA6B53E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8665737"/>
              </p:ext>
            </p:extLst>
          </p:nvPr>
        </p:nvGraphicFramePr>
        <p:xfrm>
          <a:off x="1611004" y="1367695"/>
          <a:ext cx="8245915" cy="51101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854">
                  <a:extLst>
                    <a:ext uri="{9D8B030D-6E8A-4147-A177-3AD203B41FA5}">
                      <a16:colId xmlns:a16="http://schemas.microsoft.com/office/drawing/2014/main" val="4193899354"/>
                    </a:ext>
                  </a:extLst>
                </a:gridCol>
                <a:gridCol w="1432908">
                  <a:extLst>
                    <a:ext uri="{9D8B030D-6E8A-4147-A177-3AD203B41FA5}">
                      <a16:colId xmlns:a16="http://schemas.microsoft.com/office/drawing/2014/main" val="3621325085"/>
                    </a:ext>
                  </a:extLst>
                </a:gridCol>
                <a:gridCol w="1698610">
                  <a:extLst>
                    <a:ext uri="{9D8B030D-6E8A-4147-A177-3AD203B41FA5}">
                      <a16:colId xmlns:a16="http://schemas.microsoft.com/office/drawing/2014/main" val="647437815"/>
                    </a:ext>
                  </a:extLst>
                </a:gridCol>
                <a:gridCol w="4153543">
                  <a:extLst>
                    <a:ext uri="{9D8B030D-6E8A-4147-A177-3AD203B41FA5}">
                      <a16:colId xmlns:a16="http://schemas.microsoft.com/office/drawing/2014/main" val="832081995"/>
                    </a:ext>
                  </a:extLst>
                </a:gridCol>
              </a:tblGrid>
              <a:tr h="7300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Year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Comment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024265"/>
                  </a:ext>
                </a:extLst>
              </a:tr>
              <a:tr h="7300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1912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By NM since 1945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90390"/>
                  </a:ext>
                </a:extLst>
              </a:tr>
              <a:tr h="730023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1945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71 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35 GLE since 1976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591163"/>
                  </a:ext>
                </a:extLst>
              </a:tr>
              <a:tr h="7300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1976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 By GOES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891750"/>
                  </a:ext>
                </a:extLst>
              </a:tr>
              <a:tr h="7300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1980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~20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By various satellites/SNT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392349"/>
                  </a:ext>
                </a:extLst>
              </a:tr>
              <a:tr h="7300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~0.7SPE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 By Fermi LAT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3514020"/>
                  </a:ext>
                </a:extLst>
              </a:tr>
              <a:tr h="7300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TGF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1994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1,100 day</a:t>
                      </a:r>
                      <a:r>
                        <a:rPr lang="en-US" sz="2400" baseline="30000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By Fermi GBM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806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9283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15" y="666427"/>
            <a:ext cx="5791998" cy="691649"/>
          </a:xfrm>
        </p:spPr>
        <p:txBody>
          <a:bodyPr>
            <a:normAutofit/>
          </a:bodyPr>
          <a:lstStyle/>
          <a:p>
            <a:r>
              <a:rPr lang="en-US" sz="3600" dirty="0"/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Radiation and Latitude</a:t>
            </a:r>
          </a:p>
        </p:txBody>
      </p:sp>
      <p:pic>
        <p:nvPicPr>
          <p:cNvPr id="3074" name="Picture 2" descr="&lt;b&gt;earth-from-space&lt;/b&gt;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332" y="1531204"/>
            <a:ext cx="5791998" cy="4843081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</p:pic>
      <p:sp>
        <p:nvSpPr>
          <p:cNvPr id="4" name="TextBox 3"/>
          <p:cNvSpPr txBox="1"/>
          <p:nvPr/>
        </p:nvSpPr>
        <p:spPr>
          <a:xfrm>
            <a:off x="3675686" y="1773260"/>
            <a:ext cx="14478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Protons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81520" y="3488561"/>
            <a:ext cx="4651122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Neutrons and Gamma Rays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36291" y="5451379"/>
            <a:ext cx="1447800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Protons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9357A4-857F-432F-B5D3-AC61DBC2E172}"/>
              </a:ext>
            </a:extLst>
          </p:cNvPr>
          <p:cNvSpPr txBox="1"/>
          <p:nvPr/>
        </p:nvSpPr>
        <p:spPr>
          <a:xfrm>
            <a:off x="7696404" y="3367175"/>
            <a:ext cx="3927324" cy="9541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/>
              <a:t>Subsolar Point Longitude</a:t>
            </a:r>
          </a:p>
          <a:p>
            <a:r>
              <a:rPr lang="en-US" sz="2800" dirty="0"/>
              <a:t>SP = (720 - </a:t>
            </a:r>
            <a:r>
              <a:rPr lang="en-US" sz="2800" dirty="0" err="1"/>
              <a:t>EoT</a:t>
            </a:r>
            <a:r>
              <a:rPr lang="en-US" sz="2800" dirty="0"/>
              <a:t> - UT)/4</a:t>
            </a:r>
          </a:p>
        </p:txBody>
      </p:sp>
    </p:spTree>
    <p:extLst>
      <p:ext uri="{BB962C8B-B14F-4D97-AF65-F5344CB8AC3E}">
        <p14:creationId xmlns:p14="http://schemas.microsoft.com/office/powerpoint/2010/main" val="2722684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29421</TotalTime>
  <Words>585</Words>
  <Application>Microsoft Office PowerPoint</Application>
  <PresentationFormat>Widescreen</PresentationFormat>
  <Paragraphs>284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Narrow</vt:lpstr>
      <vt:lpstr>Calibri</vt:lpstr>
      <vt:lpstr>Calibri Light</vt:lpstr>
      <vt:lpstr>Times New Roman</vt:lpstr>
      <vt:lpstr>Office Theme</vt:lpstr>
      <vt:lpstr>Low Dose Radiation in the  Airline Industry</vt:lpstr>
      <vt:lpstr>NUWAX-1981</vt:lpstr>
      <vt:lpstr>PowerPoint Presentation</vt:lpstr>
      <vt:lpstr>1985 Dose &gt;1978 Dose:</vt:lpstr>
      <vt:lpstr>FAA says (3/3/1986) it will:  </vt:lpstr>
      <vt:lpstr>FAA Advisory Circular (AC) 1990 Extract</vt:lpstr>
      <vt:lpstr>Dying to Fly, FAA 1990 AC</vt:lpstr>
      <vt:lpstr>Sources Exposing Flights</vt:lpstr>
      <vt:lpstr> Radiation and Latitude</vt:lpstr>
      <vt:lpstr>Radiation and Altitude (hkft)/Pressure (hPa) </vt:lpstr>
      <vt:lpstr>Radiation and Planes: Long-Haul; Polar</vt:lpstr>
      <vt:lpstr>Radiation Dose by Calculation</vt:lpstr>
      <vt:lpstr>13 May 2013 SGE Over USA</vt:lpstr>
      <vt:lpstr>13 May 2013 SGE Attenuation</vt:lpstr>
      <vt:lpstr>Air Pressure Over Miami, FL</vt:lpstr>
      <vt:lpstr>Velocities West and SGE Exposure</vt:lpstr>
      <vt:lpstr>SPE at GOES, 8 Jan 2014</vt:lpstr>
      <vt:lpstr>2018 Dose &gt;1985 Dose:</vt:lpstr>
      <vt:lpstr>Risk Models and the Real World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edward bramlitt</dc:creator>
  <cp:lastModifiedBy>edward bramlitt</cp:lastModifiedBy>
  <cp:revision>294</cp:revision>
  <cp:lastPrinted>2018-09-26T16:10:52Z</cp:lastPrinted>
  <dcterms:created xsi:type="dcterms:W3CDTF">2018-07-19T19:52:46Z</dcterms:created>
  <dcterms:modified xsi:type="dcterms:W3CDTF">2018-09-26T21:07:09Z</dcterms:modified>
</cp:coreProperties>
</file>